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Roboto Slab"/>
      <p:regular r:id="rId39"/>
      <p:bold r:id="rId40"/>
    </p:embeddedFont>
    <p:embeddedFont>
      <p:font typeface="Exo 2"/>
      <p:regular r:id="rId41"/>
      <p:bold r:id="rId42"/>
      <p:italic r:id="rId43"/>
      <p:boldItalic r:id="rId44"/>
    </p:embeddedFont>
    <p:embeddedFont>
      <p:font typeface="Exo 2 ExtraBold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0E2DD4-D0F6-434E-9BBC-55A97234B345}">
  <a:tblStyle styleId="{580E2DD4-D0F6-434E-9BBC-55A97234B34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bold.fntdata"/><Relationship Id="rId20" Type="http://schemas.openxmlformats.org/officeDocument/2006/relationships/slide" Target="slides/slide13.xml"/><Relationship Id="rId42" Type="http://schemas.openxmlformats.org/officeDocument/2006/relationships/font" Target="fonts/Exo2-bold.fntdata"/><Relationship Id="rId41" Type="http://schemas.openxmlformats.org/officeDocument/2006/relationships/font" Target="fonts/Exo2-regular.fntdata"/><Relationship Id="rId22" Type="http://schemas.openxmlformats.org/officeDocument/2006/relationships/slide" Target="slides/slide15.xml"/><Relationship Id="rId44" Type="http://schemas.openxmlformats.org/officeDocument/2006/relationships/font" Target="fonts/Exo2-boldItalic.fntdata"/><Relationship Id="rId21" Type="http://schemas.openxmlformats.org/officeDocument/2006/relationships/slide" Target="slides/slide14.xml"/><Relationship Id="rId43" Type="http://schemas.openxmlformats.org/officeDocument/2006/relationships/font" Target="fonts/Exo2-italic.fntdata"/><Relationship Id="rId24" Type="http://schemas.openxmlformats.org/officeDocument/2006/relationships/slide" Target="slides/slide17.xml"/><Relationship Id="rId46" Type="http://schemas.openxmlformats.org/officeDocument/2006/relationships/font" Target="fonts/Exo2ExtraBold-boldItalic.fntdata"/><Relationship Id="rId23" Type="http://schemas.openxmlformats.org/officeDocument/2006/relationships/slide" Target="slides/slide16.xml"/><Relationship Id="rId45" Type="http://schemas.openxmlformats.org/officeDocument/2006/relationships/font" Target="fonts/Exo2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RobotoSlab-regular.fntdata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a51711335_2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0a51711335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92a4b494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292a4b49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92a4b4943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292a4b494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6c464563b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26c464563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95873531b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295873531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a51711335_2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0a51711335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a51711335_2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0a51711335_2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a51711335_2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0a51711335_2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6bac204b6_2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26bac204b6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1711335_2_3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0a51711335_2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a51711335_2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0a51711335_2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a51711335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0a51711335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a51711335_2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0a51711335_2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a51711335_2_4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0a51711335_2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0a51711335_2_4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0a51711335_2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a51711335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0a5171133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26bac204b6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26bac204b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0a51711335_2_4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0a51711335_2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ec030ad2d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24ec030ad2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14af7feb8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514af7feb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0a51711335_2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0a51711335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6bac204b6_2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26bac204b6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a51711335_2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0a51711335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ec030ad2d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4ec030ad2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a51711335_2_5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0a51711335_2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a51711335_2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0a51711335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a51711335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0a517113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92a4b4943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292a4b494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a51711335_2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0a51711335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a51711335_2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0a51711335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a51711335_2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0a51711335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435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8771303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2386267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479461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261541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043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300"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786151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786151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400"/>
              <a:buChar char="◎"/>
              <a:defRPr sz="18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8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8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043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786151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043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786151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78613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Char char="◎"/>
              <a:defRPr sz="15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15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5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5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5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500"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Char char="◎"/>
              <a:defRPr sz="15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15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5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5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5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15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1500"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043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3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2700"/>
            </a:lvl1pPr>
            <a:lvl2pPr indent="-457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2700"/>
            </a:lvl2pPr>
            <a:lvl3pPr indent="-457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2700"/>
            </a:lvl3pPr>
            <a:lvl4pPr indent="-457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2700"/>
            </a:lvl4pPr>
            <a:lvl5pPr indent="-457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2700"/>
            </a:lvl5pPr>
            <a:lvl6pPr indent="-457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2700"/>
            </a:lvl6pPr>
            <a:lvl7pPr indent="-457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2700"/>
            </a:lvl7pPr>
            <a:lvl8pPr indent="-457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2700"/>
            </a:lvl8pPr>
            <a:lvl9pPr indent="-457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2700"/>
            </a:lvl9pPr>
          </a:lstStyle>
          <a:p/>
        </p:txBody>
      </p:sp>
      <p:grpSp>
        <p:nvGrpSpPr>
          <p:cNvPr id="91" name="Google Shape;91;p20"/>
          <p:cNvGrpSpPr/>
          <p:nvPr/>
        </p:nvGrpSpPr>
        <p:grpSpPr>
          <a:xfrm>
            <a:off x="3839647" y="782922"/>
            <a:ext cx="1464573" cy="842707"/>
            <a:chOff x="3593400" y="1729675"/>
            <a:chExt cx="1957200" cy="1123610"/>
          </a:xfrm>
        </p:grpSpPr>
        <p:sp>
          <p:nvSpPr>
            <p:cNvPr id="92" name="Google Shape;92;p20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vi" sz="4500" u="none" cap="none" strike="noStrik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i="0" sz="45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3" name="Google Shape;93;p20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0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5" name="Google Shape;95;p20"/>
          <p:cNvCxnSpPr>
            <a:endCxn id="93" idx="1"/>
          </p:cNvCxnSpPr>
          <p:nvPr/>
        </p:nvCxnSpPr>
        <p:spPr>
          <a:xfrm>
            <a:off x="3750212" y="390301"/>
            <a:ext cx="5325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20"/>
          <p:cNvCxnSpPr/>
          <p:nvPr/>
        </p:nvCxnSpPr>
        <p:spPr>
          <a:xfrm rot="10800000">
            <a:off x="4362903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20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86151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86151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043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1" i="0" sz="975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hyperlink" Target="https://www.cv-foundation.org/openaccess/content_cvpr_2016/papers/Zhang_Single-Image_Crowd_Counting_CVPR_2016_paper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hyperlink" Target="https://paperswithcode.com/dataset/shanghaitech" TargetMode="External"/><Relationship Id="rId6" Type="http://schemas.openxmlformats.org/officeDocument/2006/relationships/hyperlink" Target="https://paperswithcode.com/dataset/mal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owardsdatascience.com/adam-latest-trends-in-deep-learning-optimization-6be9a291375c" TargetMode="External"/><Relationship Id="rId4" Type="http://schemas.openxmlformats.org/officeDocument/2006/relationships/hyperlink" Target="https://github.com/ilguyi/optimizers.numpy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hyperlink" Target="https://arxiv.org/abs/1909.07608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21"/>
          <p:cNvCxnSpPr/>
          <p:nvPr/>
        </p:nvCxnSpPr>
        <p:spPr>
          <a:xfrm>
            <a:off x="7145677" y="3024940"/>
            <a:ext cx="1998300" cy="0"/>
          </a:xfrm>
          <a:prstGeom prst="straightConnector1">
            <a:avLst/>
          </a:prstGeom>
          <a:noFill/>
          <a:ln cap="flat" cmpd="sng" w="28575">
            <a:solidFill>
              <a:srgbClr val="0E78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con&#10;&#10;Description automatically generated" id="104" name="Google Shape;1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1248150" y="1137850"/>
            <a:ext cx="66477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b="1" i="0" lang="vi" sz="3400" u="none" cap="none" strike="noStrike">
                <a:solidFill>
                  <a:srgbClr val="242424"/>
                </a:solidFill>
                <a:latin typeface="Exo 2"/>
                <a:ea typeface="Exo 2"/>
                <a:cs typeface="Exo 2"/>
                <a:sym typeface="Exo 2"/>
              </a:rPr>
              <a:t>Báo cáo đồ án</a:t>
            </a:r>
            <a:endParaRPr b="1" i="0" sz="3400" u="none" cap="none" strike="noStrike">
              <a:solidFill>
                <a:srgbClr val="242424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t/>
            </a:r>
            <a:endParaRPr b="1" i="0" sz="2000" u="none" cap="none" strike="noStrike">
              <a:solidFill>
                <a:srgbClr val="242424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b="1" i="0" lang="vi" sz="2000" u="none" cap="none" strike="noStrike">
                <a:solidFill>
                  <a:srgbClr val="242424"/>
                </a:solidFill>
                <a:latin typeface="Exo 2"/>
                <a:ea typeface="Exo 2"/>
                <a:cs typeface="Exo 2"/>
                <a:sym typeface="Exo 2"/>
              </a:rPr>
              <a:t>Nhập môn Thị giác máy tính - CS231.N21.KHTN</a:t>
            </a:r>
            <a:endParaRPr b="1" i="0" sz="2000" u="none" cap="none" strike="noStrike">
              <a:solidFill>
                <a:srgbClr val="242424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631775" y="2631488"/>
            <a:ext cx="74739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vi" sz="3000">
                <a:solidFill>
                  <a:srgbClr val="0E78C0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Crowd Counting</a:t>
            </a:r>
            <a:endParaRPr b="0" i="0" sz="3000" u="none" cap="none" strike="noStrike">
              <a:solidFill>
                <a:srgbClr val="0E78C0"/>
              </a:solidFill>
              <a:latin typeface="Exo 2 ExtraBold"/>
              <a:ea typeface="Exo 2 ExtraBold"/>
              <a:cs typeface="Exo 2 ExtraBold"/>
              <a:sym typeface="Exo 2 ExtraBold"/>
            </a:endParaRPr>
          </a:p>
        </p:txBody>
      </p:sp>
      <p:pic>
        <p:nvPicPr>
          <p:cNvPr descr="C:\Users\tiendv\Desktop\Logo_UIT_Web.png" id="107" name="Google Shape;10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2379300" y="3747325"/>
            <a:ext cx="438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vi" sz="2000">
                <a:solidFill>
                  <a:srgbClr val="242424"/>
                </a:solidFill>
                <a:latin typeface="Exo 2"/>
                <a:ea typeface="Exo 2"/>
                <a:cs typeface="Exo 2"/>
                <a:sym typeface="Exo 2"/>
              </a:rPr>
              <a:t>Nguyễn Tuấn Anh</a:t>
            </a:r>
            <a:r>
              <a:rPr b="1" i="0" lang="vi" sz="2000" u="none" cap="none" strike="noStrike">
                <a:solidFill>
                  <a:srgbClr val="242424"/>
                </a:solidFill>
                <a:latin typeface="Exo 2"/>
                <a:ea typeface="Exo 2"/>
                <a:cs typeface="Exo 2"/>
                <a:sym typeface="Exo 2"/>
              </a:rPr>
              <a:t> - 21520</a:t>
            </a:r>
            <a:r>
              <a:rPr b="1" lang="vi" sz="2000">
                <a:solidFill>
                  <a:srgbClr val="242424"/>
                </a:solidFill>
                <a:latin typeface="Exo 2"/>
                <a:ea typeface="Exo 2"/>
                <a:cs typeface="Exo 2"/>
                <a:sym typeface="Exo 2"/>
              </a:rPr>
              <a:t>142</a:t>
            </a:r>
            <a:endParaRPr b="1" sz="2000">
              <a:solidFill>
                <a:srgbClr val="242424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vi" sz="2000">
                <a:solidFill>
                  <a:srgbClr val="242424"/>
                </a:solidFill>
                <a:latin typeface="Exo 2"/>
                <a:ea typeface="Exo 2"/>
                <a:cs typeface="Exo 2"/>
                <a:sym typeface="Exo 2"/>
              </a:rPr>
              <a:t>Hà Văn Hoàng - 21520033</a:t>
            </a:r>
            <a:endParaRPr b="1" sz="2000">
              <a:solidFill>
                <a:srgbClr val="242424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215" name="Google Shape;215;p30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30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Một số </a:t>
            </a: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phương pháp</a:t>
            </a: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 dùng trong bài toán </a:t>
            </a: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C</a:t>
            </a: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C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217" name="Google Shape;2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218" name="Google Shape;21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30"/>
          <p:cNvGraphicFramePr/>
          <p:nvPr/>
        </p:nvGraphicFramePr>
        <p:xfrm>
          <a:off x="3255550" y="168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{580E2DD4-D0F6-434E-9BBC-55A97234B345}</a:tableStyleId>
              </a:tblPr>
              <a:tblGrid>
                <a:gridCol w="2763725"/>
              </a:tblGrid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Phương pháp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Detection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Regression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/>
                        <a:t>Density map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225" name="Google Shape;225;p31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31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Một số </a:t>
            </a: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phương pháp</a:t>
            </a: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 dùng trong bài toán </a:t>
            </a: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C</a:t>
            </a: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C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228" name="Google Shape;22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p31"/>
          <p:cNvGraphicFramePr/>
          <p:nvPr/>
        </p:nvGraphicFramePr>
        <p:xfrm>
          <a:off x="3255550" y="168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{580E2DD4-D0F6-434E-9BBC-55A97234B345}</a:tableStyleId>
              </a:tblPr>
              <a:tblGrid>
                <a:gridCol w="2763725"/>
              </a:tblGrid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Phương pháp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Detection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Regression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/>
                        <a:t>Density map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274200" y="1669688"/>
            <a:ext cx="85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36" name="Google Shape;236;p32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32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Phương pháp dùng trong đề tài này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238" name="Google Shape;2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239" name="Google Shape;23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/>
        </p:nvSpPr>
        <p:spPr>
          <a:xfrm>
            <a:off x="783450" y="1050038"/>
            <a:ext cx="7577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Density Map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-"/>
            </a:pPr>
            <a:r>
              <a:rPr lang="vi" sz="1600">
                <a:latin typeface="Source Sans Pro"/>
                <a:ea typeface="Source Sans Pro"/>
                <a:cs typeface="Source Sans Pro"/>
                <a:sym typeface="Source Sans Pro"/>
              </a:rPr>
              <a:t>Density map là một ảnh hai chiều thể hiện mật độ người phân bố.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-"/>
            </a:pPr>
            <a:r>
              <a:rPr lang="vi" sz="1600">
                <a:latin typeface="Source Sans Pro"/>
                <a:ea typeface="Source Sans Pro"/>
                <a:cs typeface="Source Sans Pro"/>
                <a:sym typeface="Source Sans Pro"/>
              </a:rPr>
              <a:t>Thông qua Density map có thể ước tính được số người.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500" y="2335150"/>
            <a:ext cx="6358800" cy="20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47" name="Google Shape;247;p33"/>
          <p:cNvSpPr txBox="1"/>
          <p:nvPr/>
        </p:nvSpPr>
        <p:spPr>
          <a:xfrm>
            <a:off x="274200" y="1669688"/>
            <a:ext cx="85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48" name="Google Shape;248;p33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33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Phương pháp dùng trong đề tài này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250" name="Google Shape;2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251" name="Google Shape;25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783450" y="1050038"/>
            <a:ext cx="7577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Density Map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-"/>
            </a:pPr>
            <a:r>
              <a:rPr lang="vi" sz="1600">
                <a:latin typeface="Source Sans Pro"/>
                <a:ea typeface="Source Sans Pro"/>
                <a:cs typeface="Source Sans Pro"/>
                <a:sym typeface="Source Sans Pro"/>
              </a:rPr>
              <a:t>Density map là một ảnh hai chiều thể hiện mật độ người phân bố.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-"/>
            </a:pPr>
            <a:r>
              <a:rPr lang="vi" sz="1600">
                <a:latin typeface="Source Sans Pro"/>
                <a:ea typeface="Source Sans Pro"/>
                <a:cs typeface="Source Sans Pro"/>
                <a:sym typeface="Source Sans Pro"/>
              </a:rPr>
              <a:t>Thông qua Density map có thể ước tính được số người.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783450" y="2105613"/>
            <a:ext cx="7577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Ground-truth Density Map: </a:t>
            </a:r>
            <a:r>
              <a:rPr lang="vi" sz="1600">
                <a:latin typeface="Source Sans Pro"/>
                <a:ea typeface="Source Sans Pro"/>
                <a:cs typeface="Source Sans Pro"/>
                <a:sym typeface="Source Sans Pro"/>
              </a:rPr>
              <a:t>Với một ảnh đám đông được đánh dấu tại các vị trí có đầu người, Ground-truth density map là một density map thể hiện </a:t>
            </a: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chính xác</a:t>
            </a:r>
            <a:r>
              <a:rPr lang="vi" sz="1600">
                <a:latin typeface="Source Sans Pro"/>
                <a:ea typeface="Source Sans Pro"/>
                <a:cs typeface="Source Sans Pro"/>
                <a:sym typeface="Source Sans Pro"/>
              </a:rPr>
              <a:t> mật độ.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259" name="Google Shape;259;p34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34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Thuật toán</a:t>
            </a: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 dùng trong đề tài này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261" name="Google Shape;2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262" name="Google Shape;26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375325" y="2287050"/>
            <a:ext cx="825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vi" sz="25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THUẬT TOÁN </a:t>
            </a:r>
            <a:r>
              <a:rPr b="1" lang="vi" sz="2500">
                <a:latin typeface="Source Sans Pro"/>
                <a:ea typeface="Source Sans Pro"/>
                <a:cs typeface="Source Sans Pro"/>
                <a:sym typeface="Source Sans Pro"/>
              </a:rPr>
              <a:t>ĐƯỢC </a:t>
            </a:r>
            <a:r>
              <a:rPr b="1" i="0" lang="vi" sz="25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NH</a:t>
            </a:r>
            <a:r>
              <a:rPr b="1" lang="vi" sz="2500">
                <a:latin typeface="Source Sans Pro"/>
                <a:ea typeface="Source Sans Pro"/>
                <a:cs typeface="Source Sans Pro"/>
                <a:sym typeface="Source Sans Pro"/>
              </a:rPr>
              <a:t>ÓM</a:t>
            </a:r>
            <a:r>
              <a:rPr b="1" i="0" lang="vi" sz="25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DÙNG TRONG ĐỀ TÀI NÀY LÀ</a:t>
            </a:r>
            <a:endParaRPr b="0" i="0" sz="23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269" name="Google Shape;269;p35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35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Thuật toán</a:t>
            </a: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 dùng trong đề tài này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271" name="Google Shape;2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272" name="Google Shape;27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1522650" y="1709850"/>
            <a:ext cx="7557300" cy="349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lang="vi" sz="100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M-CNN</a:t>
            </a:r>
            <a:r>
              <a:rPr b="1" i="0" lang="vi" sz="10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i="0" lang="vi" sz="10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 CSRT</a:t>
            </a:r>
            <a:endParaRPr b="0" i="0" sz="100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274200" y="1669688"/>
            <a:ext cx="85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80" name="Google Shape;280;p36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36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Thuật toán</a:t>
            </a: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 dùng trong đề tài này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282" name="Google Shape;28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283" name="Google Shape;28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783450" y="1050038"/>
            <a:ext cx="75771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M-CNN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Multi-Column Convolutional Neural Network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</a:pPr>
            <a:r>
              <a:rPr b="1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Chi tiết: </a:t>
            </a:r>
            <a:r>
              <a:rPr lang="vi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Multi-Column Convolutional Neural Network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</a:pPr>
            <a:r>
              <a:rPr b="1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Năm công bố:</a:t>
            </a:r>
            <a:r>
              <a:rPr b="0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201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6.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</a:pPr>
            <a:r>
              <a:rPr b="1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Tác giả</a:t>
            </a:r>
            <a:r>
              <a:rPr b="0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Yingying Zhang</a:t>
            </a:r>
            <a:r>
              <a:rPr b="0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Desen Zhou</a:t>
            </a:r>
            <a:r>
              <a:rPr b="0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Siqin Chen</a:t>
            </a:r>
            <a:r>
              <a:rPr b="0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Shenghua Gao, Yi Ma.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90" name="Google Shape;290;p37"/>
          <p:cNvSpPr txBox="1"/>
          <p:nvPr/>
        </p:nvSpPr>
        <p:spPr>
          <a:xfrm>
            <a:off x="274200" y="1669688"/>
            <a:ext cx="85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91" name="Google Shape;291;p37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37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Thuật toán</a:t>
            </a: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 dùng trong đề tài này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293" name="Google Shape;2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294" name="Google Shape;29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783450" y="1050038"/>
            <a:ext cx="757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M-CNN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Multi-Column Convolutional Neural Network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1039" y="1768751"/>
            <a:ext cx="5641926" cy="29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ctrTitle"/>
          </p:nvPr>
        </p:nvSpPr>
        <p:spPr>
          <a:xfrm flipH="1">
            <a:off x="1147651" y="2956800"/>
            <a:ext cx="5005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vi" sz="27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Thực nghiệm</a:t>
            </a:r>
            <a:endParaRPr sz="2700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 flipH="1">
            <a:off x="1147579" y="2385825"/>
            <a:ext cx="2979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vi" sz="72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38"/>
          <p:cNvCxnSpPr/>
          <p:nvPr/>
        </p:nvCxnSpPr>
        <p:spPr>
          <a:xfrm>
            <a:off x="0" y="3664144"/>
            <a:ext cx="1561500" cy="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con&#10;&#10;Description automatically generated" id="304" name="Google Shape;3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305" name="Google Shape;30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311" name="Google Shape;311;p39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p39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Dataset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313" name="Google Shape;31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314" name="Google Shape;31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 txBox="1"/>
          <p:nvPr/>
        </p:nvSpPr>
        <p:spPr>
          <a:xfrm>
            <a:off x="970500" y="1059088"/>
            <a:ext cx="72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</a:pPr>
            <a:r>
              <a:rPr b="0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 sử dụng: </a:t>
            </a:r>
            <a:r>
              <a:rPr b="1" lang="vi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ShanghaiTech_PartB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b="1" lang="vi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Mall</a:t>
            </a:r>
            <a:r>
              <a:rPr b="1" lang="vi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970500" y="1459300"/>
            <a:ext cx="72030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Với dataset </a:t>
            </a:r>
            <a:r>
              <a:rPr b="1" lang="vi">
                <a:latin typeface="Source Sans Pro"/>
                <a:ea typeface="Source Sans Pro"/>
                <a:cs typeface="Source Sans Pro"/>
                <a:sym typeface="Source Sans Pro"/>
              </a:rPr>
              <a:t>ShanghaiTech PartB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716 ảnh (lấy từ những con phố đông đúc ở các khu đô thị ở Thượng Hải):  400 bức ảnh cho tập train, 316 bức ảnh cho tập test.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Với mỗi bức ảnh sẽ có tệp ground-truth tương ứng với định dạng .mat. Trong mỗi tệp đó những tâm ở phần đầu mỗi người được đánh dấu theo dạng danh sách các (x, y).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" name="Google Shape;317;p39"/>
          <p:cNvSpPr txBox="1"/>
          <p:nvPr/>
        </p:nvSpPr>
        <p:spPr>
          <a:xfrm>
            <a:off x="970500" y="3034000"/>
            <a:ext cx="720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Với dataset </a:t>
            </a:r>
            <a:r>
              <a:rPr b="1" lang="vi">
                <a:latin typeface="Source Sans Pro"/>
                <a:ea typeface="Source Sans Pro"/>
                <a:cs typeface="Source Sans Pro"/>
                <a:sym typeface="Source Sans Pro"/>
              </a:rPr>
              <a:t>Mall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2000 ảnh được trích xuất từ video giám sát của một trung tâm mua sắm.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Có một file ground-truth định dạng .mat, chứa danh sách các toạ độ (x, y) là vị trí của các đầu người được đánh dấu của các bức ảnh. 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3385875" y="2216925"/>
            <a:ext cx="2372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vi" sz="25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Nội dung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142650" y="1001550"/>
            <a:ext cx="33066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vi" sz="24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Bài toán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142650" y="2111175"/>
            <a:ext cx="30795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vi" sz="24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Lý 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2206405" y="1353175"/>
            <a:ext cx="1107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vi" sz="3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2206407" y="2111184"/>
            <a:ext cx="1107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vi" sz="3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22"/>
          <p:cNvCxnSpPr/>
          <p:nvPr/>
        </p:nvCxnSpPr>
        <p:spPr>
          <a:xfrm>
            <a:off x="4004475" y="11017"/>
            <a:ext cx="0" cy="2242500"/>
          </a:xfrm>
          <a:prstGeom prst="straightConnector1">
            <a:avLst/>
          </a:prstGeom>
          <a:noFill/>
          <a:ln cap="flat" cmpd="sng" w="28575">
            <a:solidFill>
              <a:srgbClr val="0E78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Google Shape;119;p22"/>
          <p:cNvCxnSpPr/>
          <p:nvPr/>
        </p:nvCxnSpPr>
        <p:spPr>
          <a:xfrm>
            <a:off x="5127151" y="3049783"/>
            <a:ext cx="0" cy="1961100"/>
          </a:xfrm>
          <a:prstGeom prst="straightConnector1">
            <a:avLst/>
          </a:prstGeom>
          <a:noFill/>
          <a:ln cap="flat" cmpd="sng" w="28575">
            <a:solidFill>
              <a:srgbClr val="0E78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2"/>
          <p:cNvSpPr txBox="1"/>
          <p:nvPr/>
        </p:nvSpPr>
        <p:spPr>
          <a:xfrm>
            <a:off x="5830158" y="1927691"/>
            <a:ext cx="10722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vi" sz="3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5830158" y="2834815"/>
            <a:ext cx="10722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vi" sz="3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6562651" y="1927700"/>
            <a:ext cx="23724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vi" sz="24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Thực nghiệm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6562651" y="2834825"/>
            <a:ext cx="24771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vi" sz="24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Kết luận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124" name="Google Shape;12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125" name="Google Shape;12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142650" y="2869175"/>
            <a:ext cx="30795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vi" sz="24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Phương pháp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2206407" y="2869184"/>
            <a:ext cx="11076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vi" sz="3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323" name="Google Shape;323;p40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40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Dataset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325" name="Google Shape;3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326" name="Google Shape;32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7" name="Google Shape;327;p40"/>
          <p:cNvGraphicFramePr/>
          <p:nvPr/>
        </p:nvGraphicFramePr>
        <p:xfrm>
          <a:off x="577675" y="177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{580E2DD4-D0F6-434E-9BBC-55A97234B345}</a:tableStyleId>
              </a:tblPr>
              <a:tblGrid>
                <a:gridCol w="2125375"/>
                <a:gridCol w="1125675"/>
                <a:gridCol w="849975"/>
                <a:gridCol w="1164450"/>
                <a:gridCol w="1186475"/>
                <a:gridCol w="1374725"/>
              </a:tblGrid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Dataset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Kích thước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Số ảnh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/>
                        <a:t>Số người tối đa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/>
                        <a:t>Số người tối thiểu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/>
                        <a:t>Tổng số người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ShanghaiTech Part B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1024 x 768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"/>
                        <a:t>716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578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88488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Mall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640 x 480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"/>
                        <a:t>2000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53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62325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33" name="Google Shape;333;p41"/>
          <p:cNvSpPr txBox="1"/>
          <p:nvPr/>
        </p:nvSpPr>
        <p:spPr>
          <a:xfrm>
            <a:off x="274200" y="1669688"/>
            <a:ext cx="85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34" name="Google Shape;334;p41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41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Độ đo đánh giá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336" name="Google Shape;3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337" name="Google Shape;33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/>
          <p:nvPr/>
        </p:nvSpPr>
        <p:spPr>
          <a:xfrm>
            <a:off x="783450" y="1076650"/>
            <a:ext cx="757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ans Pro"/>
              <a:buAutoNum type="arabicPeriod"/>
            </a:pP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MAE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Mean Absolute Error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8425" y="1957376"/>
            <a:ext cx="38671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345" name="Google Shape;345;p42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42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Độ đo đánh giá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347" name="Google Shape;3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348" name="Google Shape;34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/>
        </p:nvSpPr>
        <p:spPr>
          <a:xfrm>
            <a:off x="783450" y="1076650"/>
            <a:ext cx="757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2.       MSE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Mean Squared Error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800" y="1933575"/>
            <a:ext cx="39624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274200" y="1669688"/>
            <a:ext cx="85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57" name="Google Shape;357;p43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43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Optimizer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359" name="Google Shape;35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360" name="Google Shape;36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/>
        </p:nvSpPr>
        <p:spPr>
          <a:xfrm>
            <a:off x="783450" y="1076650"/>
            <a:ext cx="757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Adam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Adaptive moment estimation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000" y="1507750"/>
            <a:ext cx="5887335" cy="331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68" name="Google Shape;368;p44"/>
          <p:cNvSpPr txBox="1"/>
          <p:nvPr/>
        </p:nvSpPr>
        <p:spPr>
          <a:xfrm>
            <a:off x="274200" y="1669688"/>
            <a:ext cx="859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" sz="2000" u="sng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Adam — latest trends in deep learning optimization</a:t>
            </a:r>
            <a:endParaRPr sz="2000">
              <a:latin typeface="Exo 2"/>
              <a:ea typeface="Exo 2"/>
              <a:cs typeface="Exo 2"/>
              <a:sym typeface="Exo 2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Exo 2"/>
              <a:ea typeface="Exo 2"/>
              <a:cs typeface="Exo 2"/>
              <a:sym typeface="Exo 2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" sz="2000" u="sng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4"/>
              </a:rPr>
              <a:t>Optimizers</a:t>
            </a:r>
            <a:endParaRPr sz="2000"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69" name="Google Shape;369;p44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0" name="Google Shape;370;p44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Optimizer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371" name="Google Shape;37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372" name="Google Shape;37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 txBox="1"/>
          <p:nvPr/>
        </p:nvSpPr>
        <p:spPr>
          <a:xfrm>
            <a:off x="783450" y="1076650"/>
            <a:ext cx="757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Adam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b="1" lang="vi" sz="1600">
                <a:latin typeface="Source Sans Pro"/>
                <a:ea typeface="Source Sans Pro"/>
                <a:cs typeface="Source Sans Pro"/>
                <a:sym typeface="Source Sans Pro"/>
              </a:rPr>
              <a:t>Adaptive moment estimation</a:t>
            </a: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379" name="Google Shape;379;p45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45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Kết quả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381" name="Google Shape;3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382" name="Google Shape;38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3" name="Google Shape;383;p45"/>
          <p:cNvGraphicFramePr/>
          <p:nvPr/>
        </p:nvGraphicFramePr>
        <p:xfrm>
          <a:off x="783675" y="177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{580E2DD4-D0F6-434E-9BBC-55A97234B345}</a:tableStyleId>
              </a:tblPr>
              <a:tblGrid>
                <a:gridCol w="2109925"/>
                <a:gridCol w="2921225"/>
                <a:gridCol w="2539250"/>
              </a:tblGrid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Dataset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/>
                        <a:t>MAE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/>
                        <a:t>MSE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SanghaiTech PartB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"/>
                        <a:t>45.50632858276367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"/>
                        <a:t>5509.56982421875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vi"/>
                        <a:t>Mall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"/>
                        <a:t>2.0866665840148926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"/>
                        <a:t>6.986666679382324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91E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389" name="Google Shape;389;p46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46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Demo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391" name="Google Shape;3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392" name="Google Shape;39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 txBox="1"/>
          <p:nvPr/>
        </p:nvSpPr>
        <p:spPr>
          <a:xfrm>
            <a:off x="1183550" y="999925"/>
            <a:ext cx="232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vi" sz="1700">
                <a:latin typeface="Source Sans Pro"/>
                <a:ea typeface="Source Sans Pro"/>
                <a:cs typeface="Source Sans Pro"/>
                <a:sym typeface="Source Sans Pro"/>
              </a:rPr>
              <a:t>ShanghaiTech </a:t>
            </a:r>
            <a:r>
              <a:rPr b="1" lang="vi" sz="1700">
                <a:latin typeface="Source Sans Pro"/>
                <a:ea typeface="Source Sans Pro"/>
                <a:cs typeface="Source Sans Pro"/>
                <a:sym typeface="Source Sans Pro"/>
              </a:rPr>
              <a:t>Part B:</a:t>
            </a:r>
            <a:endParaRPr b="1" i="0" sz="17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1556013" y="1797850"/>
            <a:ext cx="75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sz="1200">
                <a:latin typeface="Source Sans Pro"/>
                <a:ea typeface="Source Sans Pro"/>
                <a:cs typeface="Source Sans Pro"/>
                <a:sym typeface="Source Sans Pro"/>
              </a:rPr>
              <a:t>Ảnh gốc:</a:t>
            </a:r>
            <a:endParaRPr i="0" sz="12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3952938" y="1797850"/>
            <a:ext cx="123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sz="1200">
                <a:latin typeface="Source Sans Pro"/>
                <a:ea typeface="Source Sans Pro"/>
                <a:cs typeface="Source Sans Pro"/>
                <a:sym typeface="Source Sans Pro"/>
              </a:rPr>
              <a:t>Giá trị thực</a:t>
            </a:r>
            <a:r>
              <a:rPr lang="vi" sz="1200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vi" sz="1050">
                <a:highlight>
                  <a:srgbClr val="FFFFFF"/>
                </a:highlight>
              </a:rPr>
              <a:t>513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6148325" y="1797850"/>
            <a:ext cx="253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sz="1200">
                <a:latin typeface="Source Sans Pro"/>
                <a:ea typeface="Source Sans Pro"/>
                <a:cs typeface="Source Sans Pro"/>
                <a:sym typeface="Source Sans Pro"/>
              </a:rPr>
              <a:t>Giá trị dự đoán: </a:t>
            </a:r>
            <a:r>
              <a:rPr lang="vi" sz="1050">
                <a:highlight>
                  <a:srgbClr val="FFFFFF"/>
                </a:highlight>
              </a:rPr>
              <a:t>182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00" y="2155587"/>
            <a:ext cx="2537100" cy="191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3450" y="2158388"/>
            <a:ext cx="2537099" cy="191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4525" y="2155575"/>
            <a:ext cx="2580787" cy="19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405" name="Google Shape;405;p47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p47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Demo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407" name="Google Shape;4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408" name="Google Shape;40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 txBox="1"/>
          <p:nvPr/>
        </p:nvSpPr>
        <p:spPr>
          <a:xfrm>
            <a:off x="1183550" y="999925"/>
            <a:ext cx="95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vi" sz="1700">
                <a:latin typeface="Source Sans Pro"/>
                <a:ea typeface="Source Sans Pro"/>
                <a:cs typeface="Source Sans Pro"/>
                <a:sym typeface="Source Sans Pro"/>
              </a:rPr>
              <a:t>Mall</a:t>
            </a:r>
            <a:r>
              <a:rPr b="1" lang="vi" sz="1700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b="1" i="0" sz="17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1556013" y="1797850"/>
            <a:ext cx="75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sz="1200">
                <a:latin typeface="Source Sans Pro"/>
                <a:ea typeface="Source Sans Pro"/>
                <a:cs typeface="Source Sans Pro"/>
                <a:sym typeface="Source Sans Pro"/>
              </a:rPr>
              <a:t>Ảnh gốc:</a:t>
            </a:r>
            <a:endParaRPr i="0" sz="12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47"/>
          <p:cNvSpPr txBox="1"/>
          <p:nvPr/>
        </p:nvSpPr>
        <p:spPr>
          <a:xfrm>
            <a:off x="4018063" y="1797850"/>
            <a:ext cx="123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sz="1200">
                <a:latin typeface="Source Sans Pro"/>
                <a:ea typeface="Source Sans Pro"/>
                <a:cs typeface="Source Sans Pro"/>
                <a:sym typeface="Source Sans Pro"/>
              </a:rPr>
              <a:t>Giá trị thực: 25</a:t>
            </a:r>
            <a:endParaRPr i="0" sz="12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6148325" y="1797850"/>
            <a:ext cx="253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sz="1200">
                <a:latin typeface="Source Sans Pro"/>
                <a:ea typeface="Source Sans Pro"/>
                <a:cs typeface="Source Sans Pro"/>
                <a:sym typeface="Source Sans Pro"/>
              </a:rPr>
              <a:t>Giá trị dự đoán: </a:t>
            </a:r>
            <a:r>
              <a:rPr lang="vi" sz="1050">
                <a:highlight>
                  <a:srgbClr val="FFFFFF"/>
                </a:highlight>
              </a:rPr>
              <a:t>25</a:t>
            </a:r>
            <a:endParaRPr sz="1050"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3" name="Google Shape;4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248" y="2167150"/>
            <a:ext cx="2726450" cy="203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3900" y="2156075"/>
            <a:ext cx="2726450" cy="205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8325" y="2156075"/>
            <a:ext cx="2679000" cy="204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21" name="Google Shape;421;p48"/>
          <p:cNvSpPr txBox="1"/>
          <p:nvPr/>
        </p:nvSpPr>
        <p:spPr>
          <a:xfrm>
            <a:off x="274200" y="1669688"/>
            <a:ext cx="85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22" name="Google Shape;422;p48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48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Khó khăn, thách thức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424" name="Google Shape;42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425" name="Google Shape;42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 txBox="1"/>
          <p:nvPr/>
        </p:nvSpPr>
        <p:spPr>
          <a:xfrm>
            <a:off x="783450" y="1001750"/>
            <a:ext cx="7577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vi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 khuất</a:t>
            </a:r>
            <a:endParaRPr b="1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</a:pP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Trên ảnh có thể có người </a:t>
            </a:r>
            <a:r>
              <a:rPr b="0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ị</a:t>
            </a:r>
            <a:r>
              <a:rPr b="0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che khuất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 phần đầu</a:t>
            </a:r>
            <a:r>
              <a:rPr b="0" i="0" lang="vi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vi">
                <a:latin typeface="Source Sans Pro"/>
                <a:ea typeface="Source Sans Pro"/>
                <a:cs typeface="Source Sans Pro"/>
                <a:sym typeface="Source Sans Pro"/>
              </a:rPr>
              <a:t>Điều này làm giảm độ chính xác của quá trình đếm.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7" name="Google Shape;42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450" y="1980950"/>
            <a:ext cx="3934400" cy="29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/>
          <p:nvPr>
            <p:ph type="ctrTitle"/>
          </p:nvPr>
        </p:nvSpPr>
        <p:spPr>
          <a:xfrm flipH="1">
            <a:off x="1147651" y="2956800"/>
            <a:ext cx="5005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vi" sz="27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Kết luận</a:t>
            </a:r>
            <a:endParaRPr sz="2700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 flipH="1">
            <a:off x="1147579" y="2385825"/>
            <a:ext cx="2979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vi" sz="72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0</a:t>
            </a:r>
            <a:r>
              <a:rPr b="1" lang="vi" sz="72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49"/>
          <p:cNvCxnSpPr/>
          <p:nvPr/>
        </p:nvCxnSpPr>
        <p:spPr>
          <a:xfrm>
            <a:off x="0" y="3664144"/>
            <a:ext cx="1561500" cy="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con&#10;&#10;Description automatically generated" id="435" name="Google Shape;4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436" name="Google Shape;43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 flipH="1">
            <a:off x="1147651" y="2956800"/>
            <a:ext cx="5005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vi" sz="27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Giới thiệu bài toán</a:t>
            </a:r>
            <a:endParaRPr sz="2700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 flipH="1">
            <a:off x="1147579" y="2385825"/>
            <a:ext cx="2979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vi" sz="72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0" y="3664144"/>
            <a:ext cx="1561500" cy="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con&#10;&#10;Description automatically generated" id="135" name="Google Shape;1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136" name="Google Shape;13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7873" y="1762177"/>
            <a:ext cx="2928325" cy="22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442" name="Google Shape;442;p50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" name="Google Shape;443;p50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Update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444" name="Google Shape;44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445" name="Google Shape;44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0"/>
          <p:cNvSpPr txBox="1"/>
          <p:nvPr/>
        </p:nvSpPr>
        <p:spPr>
          <a:xfrm>
            <a:off x="783450" y="1335975"/>
            <a:ext cx="75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Improving the Learning of Multi-column Convolutional Neural Network for Crowd Counting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451" name="Google Shape;45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452" name="Google Shape;45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1"/>
          <p:cNvSpPr txBox="1"/>
          <p:nvPr/>
        </p:nvSpPr>
        <p:spPr>
          <a:xfrm flipH="1">
            <a:off x="818150" y="707343"/>
            <a:ext cx="750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vi" sz="32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THANKS</a:t>
            </a:r>
            <a:r>
              <a:rPr b="1" i="0" lang="vi" sz="3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 FOR LISTENING!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51"/>
          <p:cNvCxnSpPr/>
          <p:nvPr/>
        </p:nvCxnSpPr>
        <p:spPr>
          <a:xfrm>
            <a:off x="7117776" y="1297564"/>
            <a:ext cx="2026200" cy="0"/>
          </a:xfrm>
          <a:prstGeom prst="straightConnector1">
            <a:avLst/>
          </a:prstGeom>
          <a:noFill/>
          <a:ln cap="flat" cmpd="sng" w="28575">
            <a:solidFill>
              <a:srgbClr val="0E78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1" y="3822557"/>
            <a:ext cx="2026200" cy="0"/>
          </a:xfrm>
          <a:prstGeom prst="straightConnector1">
            <a:avLst/>
          </a:prstGeom>
          <a:noFill/>
          <a:ln cap="flat" cmpd="sng" w="28575">
            <a:solidFill>
              <a:srgbClr val="0E78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6" name="Google Shape;45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6200" y="1297575"/>
            <a:ext cx="5091576" cy="32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274200" y="1669688"/>
            <a:ext cx="85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144" name="Google Shape;144;p24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24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Crowd</a:t>
            </a: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 Counting</a:t>
            </a: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 (</a:t>
            </a: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CC</a:t>
            </a: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) là gì?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147" name="Google Shape;14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938988" y="927038"/>
            <a:ext cx="726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latin typeface="Source Sans Pro"/>
                <a:ea typeface="Source Sans Pro"/>
                <a:cs typeface="Source Sans Pro"/>
                <a:sym typeface="Source Sans Pro"/>
              </a:rPr>
              <a:t>Crowd</a:t>
            </a:r>
            <a:r>
              <a:rPr b="1" lang="vi" sz="2000">
                <a:latin typeface="Source Sans Pro"/>
                <a:ea typeface="Source Sans Pro"/>
                <a:cs typeface="Source Sans Pro"/>
                <a:sym typeface="Source Sans Pro"/>
              </a:rPr>
              <a:t> Counting</a:t>
            </a:r>
            <a:r>
              <a:rPr b="0" i="0" lang="vi" sz="20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là </a:t>
            </a:r>
            <a:r>
              <a:rPr lang="vi" sz="2000">
                <a:latin typeface="Source Sans Pro"/>
                <a:ea typeface="Source Sans Pro"/>
                <a:cs typeface="Source Sans Pro"/>
                <a:sym typeface="Source Sans Pro"/>
              </a:rPr>
              <a:t>bài toán ước tính số lượng người trong đám đông.</a:t>
            </a:r>
            <a:endParaRPr b="0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763" y="1892038"/>
            <a:ext cx="3644475" cy="2676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155" name="Google Shape;155;p25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25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Input - Output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157" name="Google Shape;1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1800064" y="1532788"/>
            <a:ext cx="85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vi" sz="17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</a:t>
            </a:r>
            <a:endParaRPr b="1" i="0" sz="17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5193075" y="1509700"/>
            <a:ext cx="58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sz="2000">
                <a:latin typeface="Source Sans Pro"/>
                <a:ea typeface="Source Sans Pro"/>
                <a:cs typeface="Source Sans Pro"/>
                <a:sym typeface="Source Sans Pro"/>
              </a:rPr>
              <a:t>Ả</a:t>
            </a:r>
            <a:r>
              <a:rPr lang="vi" sz="2000">
                <a:latin typeface="Source Sans Pro"/>
                <a:ea typeface="Source Sans Pro"/>
                <a:cs typeface="Source Sans Pro"/>
                <a:sym typeface="Source Sans Pro"/>
              </a:rPr>
              <a:t>nh có đám đông.</a:t>
            </a:r>
            <a:endParaRPr b="0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1" name="Google Shape;161;p25"/>
          <p:cNvCxnSpPr>
            <a:stCxn id="159" idx="3"/>
            <a:endCxn id="160" idx="1"/>
          </p:cNvCxnSpPr>
          <p:nvPr/>
        </p:nvCxnSpPr>
        <p:spPr>
          <a:xfrm>
            <a:off x="2654764" y="1755988"/>
            <a:ext cx="253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5"/>
          <p:cNvSpPr txBox="1"/>
          <p:nvPr/>
        </p:nvSpPr>
        <p:spPr>
          <a:xfrm>
            <a:off x="1800076" y="2631600"/>
            <a:ext cx="95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vi" sz="1700">
                <a:latin typeface="Source Sans Pro"/>
                <a:ea typeface="Source Sans Pro"/>
                <a:cs typeface="Source Sans Pro"/>
                <a:sym typeface="Source Sans Pro"/>
              </a:rPr>
              <a:t>Out</a:t>
            </a:r>
            <a:r>
              <a:rPr b="1" i="0" lang="vi" sz="17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put</a:t>
            </a:r>
            <a:endParaRPr b="1" i="0" sz="17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5193075" y="2608500"/>
            <a:ext cx="58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vi" sz="2000">
                <a:latin typeface="Source Sans Pro"/>
                <a:ea typeface="Source Sans Pro"/>
                <a:cs typeface="Source Sans Pro"/>
                <a:sym typeface="Source Sans Pro"/>
              </a:rPr>
              <a:t>Số người được ước tính.</a:t>
            </a:r>
            <a:endParaRPr b="0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4" name="Google Shape;164;p25"/>
          <p:cNvCxnSpPr>
            <a:stCxn id="162" idx="3"/>
            <a:endCxn id="163" idx="1"/>
          </p:cNvCxnSpPr>
          <p:nvPr/>
        </p:nvCxnSpPr>
        <p:spPr>
          <a:xfrm>
            <a:off x="2757076" y="2854800"/>
            <a:ext cx="243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170" name="Google Shape;170;p26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26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vi" sz="20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Ví dụ: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173" name="Google Shape;17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1984639" y="943875"/>
            <a:ext cx="85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vi" sz="17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</a:t>
            </a:r>
            <a:endParaRPr b="1" i="0" sz="17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5" name="Google Shape;175;p26"/>
          <p:cNvCxnSpPr/>
          <p:nvPr/>
        </p:nvCxnSpPr>
        <p:spPr>
          <a:xfrm flipH="1" rot="10800000">
            <a:off x="4644450" y="2829500"/>
            <a:ext cx="1373100" cy="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6"/>
          <p:cNvSpPr txBox="1"/>
          <p:nvPr/>
        </p:nvSpPr>
        <p:spPr>
          <a:xfrm>
            <a:off x="6868101" y="943863"/>
            <a:ext cx="95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vi" sz="1700">
                <a:latin typeface="Source Sans Pro"/>
                <a:ea typeface="Source Sans Pro"/>
                <a:cs typeface="Source Sans Pro"/>
                <a:sym typeface="Source Sans Pro"/>
              </a:rPr>
              <a:t>Out</a:t>
            </a:r>
            <a:r>
              <a:rPr b="1" i="0" lang="vi" sz="17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put</a:t>
            </a:r>
            <a:endParaRPr b="1" i="0" sz="17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6338800" y="2498000"/>
            <a:ext cx="220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vi" sz="1700">
                <a:latin typeface="Source Sans Pro"/>
                <a:ea typeface="Source Sans Pro"/>
                <a:cs typeface="Source Sans Pro"/>
                <a:sym typeface="Source Sans Pro"/>
              </a:rPr>
              <a:t>Số người được ước tính: 23</a:t>
            </a:r>
            <a:endParaRPr b="1" i="0" sz="17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63" y="1644438"/>
            <a:ext cx="3644475" cy="2676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ctrTitle"/>
          </p:nvPr>
        </p:nvSpPr>
        <p:spPr>
          <a:xfrm flipH="1">
            <a:off x="1147651" y="2956800"/>
            <a:ext cx="5005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vi" sz="27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Lý do chọn bài toán </a:t>
            </a:r>
            <a:endParaRPr sz="2700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 flipH="1">
            <a:off x="1147579" y="2385825"/>
            <a:ext cx="2979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vi" sz="72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27"/>
          <p:cNvCxnSpPr/>
          <p:nvPr/>
        </p:nvCxnSpPr>
        <p:spPr>
          <a:xfrm>
            <a:off x="0" y="3664144"/>
            <a:ext cx="1561500" cy="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con&#10;&#10;Description automatically generated" id="186" name="Google Shape;1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187" name="Google Shape;1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5861" y="1628200"/>
            <a:ext cx="3148218" cy="20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404384" y="4205326"/>
            <a:ext cx="548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194" name="Google Shape;194;p28"/>
          <p:cNvCxnSpPr/>
          <p:nvPr/>
        </p:nvCxnSpPr>
        <p:spPr>
          <a:xfrm flipH="1" rot="10800000">
            <a:off x="1183550" y="823069"/>
            <a:ext cx="2679000" cy="750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28"/>
          <p:cNvSpPr txBox="1"/>
          <p:nvPr/>
        </p:nvSpPr>
        <p:spPr>
          <a:xfrm>
            <a:off x="1183550" y="269850"/>
            <a:ext cx="6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vi" sz="20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Lý do chọn bài toán</a:t>
            </a:r>
            <a:endParaRPr b="1" i="0" sz="2000" u="none" cap="none" strike="noStrike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Icon&#10;&#10;Description automatically generated" id="196" name="Google Shape;19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197" name="Google Shape;19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593850" y="1605075"/>
            <a:ext cx="7956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vi" sz="20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Ứng dụng thực tế</a:t>
            </a:r>
            <a:r>
              <a:rPr b="1" lang="vi" sz="2000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vi" sz="2000"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  <a:r>
              <a:rPr b="0" i="0" lang="vi" sz="20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iám sát an ninh, quản lý </a:t>
            </a:r>
            <a:r>
              <a:rPr lang="vi" sz="2000">
                <a:latin typeface="Source Sans Pro"/>
                <a:ea typeface="Source Sans Pro"/>
                <a:cs typeface="Source Sans Pro"/>
                <a:sym typeface="Source Sans Pro"/>
              </a:rPr>
              <a:t>lưu lượng ở các cửa hàng, khu vực diện rộng và nhiều ứng dụng khác.</a:t>
            </a:r>
            <a:endParaRPr b="0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593850" y="2736513"/>
            <a:ext cx="7956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vi" sz="2000">
                <a:latin typeface="Source Sans Pro"/>
                <a:ea typeface="Source Sans Pro"/>
                <a:cs typeface="Source Sans Pro"/>
                <a:sym typeface="Source Sans Pro"/>
              </a:rPr>
              <a:t>2. Tiềm năng phát triển: </a:t>
            </a:r>
            <a:r>
              <a:rPr lang="vi" sz="2000">
                <a:latin typeface="Source Sans Pro"/>
                <a:ea typeface="Source Sans Pro"/>
                <a:cs typeface="Source Sans Pro"/>
                <a:sym typeface="Source Sans Pro"/>
              </a:rPr>
              <a:t>Mở rộng thành các hệ thống trong lĩnh vực sinh học,…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ctrTitle"/>
          </p:nvPr>
        </p:nvSpPr>
        <p:spPr>
          <a:xfrm flipH="1">
            <a:off x="1147651" y="2956800"/>
            <a:ext cx="5005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vi" sz="2700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Phương pháp</a:t>
            </a:r>
            <a:endParaRPr sz="2700">
              <a:solidFill>
                <a:srgbClr val="0E78C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 flipH="1">
            <a:off x="1147579" y="2385825"/>
            <a:ext cx="2979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vi" sz="7200" u="none" cap="none" strike="noStrike">
                <a:solidFill>
                  <a:srgbClr val="0E78C0"/>
                </a:solidFill>
                <a:latin typeface="Exo 2"/>
                <a:ea typeface="Exo 2"/>
                <a:cs typeface="Exo 2"/>
                <a:sym typeface="Exo 2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29"/>
          <p:cNvCxnSpPr/>
          <p:nvPr/>
        </p:nvCxnSpPr>
        <p:spPr>
          <a:xfrm>
            <a:off x="0" y="3664144"/>
            <a:ext cx="1561500" cy="0"/>
          </a:xfrm>
          <a:prstGeom prst="straightConnector1">
            <a:avLst/>
          </a:prstGeom>
          <a:noFill/>
          <a:ln cap="flat" cmpd="sng" w="28575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con&#10;&#10;Description automatically generated" id="207" name="Google Shape;2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1" y="219256"/>
            <a:ext cx="957010" cy="514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endv\Desktop\Logo_UIT_Web.png" id="208" name="Google Shape;20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080" y="93628"/>
            <a:ext cx="640941" cy="76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9624" y="1800525"/>
            <a:ext cx="2979300" cy="242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